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 Bold" panose="020B0604020202020204" charset="0"/>
      <p:regular r:id="rId13"/>
    </p:embeddedFont>
    <p:embeddedFont>
      <p:font typeface="Calibri (MS)" panose="020B0604020202020204" charset="0"/>
      <p:regular r:id="rId14"/>
    </p:embeddedFont>
    <p:embeddedFont>
      <p:font typeface="Calibri (MS) Bold" panose="020B0604020202020204" charset="0"/>
      <p:regular r:id="rId15"/>
    </p:embeddedFont>
    <p:embeddedFont>
      <p:font typeface="Century Gothic Paneuropean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8138" y="2337989"/>
            <a:ext cx="2371725" cy="2157412"/>
            <a:chOff x="0" y="0"/>
            <a:chExt cx="3162300" cy="2876549"/>
          </a:xfrm>
        </p:grpSpPr>
        <p:sp>
          <p:nvSpPr>
            <p:cNvPr id="3" name="Freeform 3" descr="https://www.rcpit.ac.in/uploads/1599837268.png"/>
            <p:cNvSpPr/>
            <p:nvPr/>
          </p:nvSpPr>
          <p:spPr>
            <a:xfrm>
              <a:off x="0" y="0"/>
              <a:ext cx="3162300" cy="2876550"/>
            </a:xfrm>
            <a:custGeom>
              <a:avLst/>
              <a:gdLst/>
              <a:ahLst/>
              <a:cxnLst/>
              <a:rect l="l" t="t" r="r" b="b"/>
              <a:pathLst>
                <a:path w="3162300" h="2876550">
                  <a:moveTo>
                    <a:pt x="0" y="0"/>
                  </a:moveTo>
                  <a:lnTo>
                    <a:pt x="3162300" y="0"/>
                  </a:lnTo>
                  <a:lnTo>
                    <a:pt x="3162300" y="2876550"/>
                  </a:lnTo>
                  <a:lnTo>
                    <a:pt x="0" y="2876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209856" y="483427"/>
            <a:ext cx="15868288" cy="1025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6"/>
              </a:lnSpc>
            </a:pPr>
            <a:r>
              <a:rPr lang="en-US" sz="3761" b="1" spc="-18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Presentation </a:t>
            </a:r>
          </a:p>
          <a:p>
            <a:pPr algn="ctr">
              <a:lnSpc>
                <a:spcPts val="3656"/>
              </a:lnSpc>
            </a:pPr>
            <a:r>
              <a:rPr lang="en-US" sz="3761" b="1" spc="-18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On</a:t>
            </a:r>
          </a:p>
          <a:p>
            <a:pPr algn="ctr">
              <a:lnSpc>
                <a:spcPts val="3656"/>
              </a:lnSpc>
            </a:pPr>
            <a:r>
              <a:rPr lang="en-US" sz="3761" b="1" spc="-18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“Cyber Security"</a:t>
            </a:r>
          </a:p>
          <a:p>
            <a:pPr algn="ctr">
              <a:lnSpc>
                <a:spcPts val="2640"/>
              </a:lnSpc>
            </a:pPr>
            <a:endParaRPr lang="en-US" sz="3761" b="1" spc="-18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834"/>
              </a:lnSpc>
            </a:pPr>
            <a:endParaRPr lang="en-US" sz="3761" b="1" spc="-18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640"/>
              </a:lnSpc>
            </a:pPr>
            <a:endParaRPr lang="en-US" sz="3761" b="1" spc="-18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640"/>
              </a:lnSpc>
            </a:pPr>
            <a:endParaRPr lang="en-US" sz="3761" b="1" spc="-18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640"/>
              </a:lnSpc>
            </a:pPr>
            <a:endParaRPr lang="en-US" sz="3761" b="1" spc="-18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640"/>
              </a:lnSpc>
            </a:pPr>
            <a:endParaRPr lang="en-US" sz="3761" b="1" spc="-18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543"/>
              </a:lnSpc>
            </a:pPr>
            <a:endParaRPr lang="en-US" sz="3761" b="1" spc="-18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543"/>
              </a:lnSpc>
            </a:pPr>
            <a:endParaRPr lang="en-US" sz="3761" b="1" spc="-18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543"/>
              </a:lnSpc>
            </a:pPr>
            <a:endParaRPr lang="en-US" sz="3761" b="1" spc="-18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644"/>
              </a:lnSpc>
            </a:pPr>
            <a:r>
              <a:rPr lang="en-US" sz="2721" b="1" spc="-13" dirty="0" err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Shirpur</a:t>
            </a: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Education Society's</a:t>
            </a:r>
          </a:p>
          <a:p>
            <a:pPr algn="ctr">
              <a:lnSpc>
                <a:spcPts val="2644"/>
              </a:lnSpc>
            </a:pP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R. C. Patel Institute of Technology, </a:t>
            </a:r>
            <a:r>
              <a:rPr lang="en-US" sz="2721" b="1" spc="-13" dirty="0" err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Shirpur</a:t>
            </a:r>
            <a:endParaRPr lang="en-US" sz="2721" b="1" spc="-13" dirty="0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2644"/>
              </a:lnSpc>
            </a:pP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An Autonomous Institute</a:t>
            </a:r>
          </a:p>
          <a:p>
            <a:pPr algn="ctr">
              <a:lnSpc>
                <a:spcPts val="2644"/>
              </a:lnSpc>
            </a:pPr>
            <a:r>
              <a:rPr lang="en-US" sz="2721" b="1" spc="-10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Submitted by</a:t>
            </a:r>
          </a:p>
          <a:p>
            <a:pPr algn="ctr">
              <a:lnSpc>
                <a:spcPts val="2644"/>
              </a:lnSpc>
            </a:pP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</a:t>
            </a:r>
            <a:r>
              <a:rPr lang="en-US" sz="2721" b="1" spc="-13" dirty="0" err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Pruthviraj</a:t>
            </a: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Himmat Patil (231102036)</a:t>
            </a:r>
          </a:p>
          <a:p>
            <a:pPr algn="ctr">
              <a:lnSpc>
                <a:spcPts val="2644"/>
              </a:lnSpc>
            </a:pP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Amol Gulab Patil (231102070)</a:t>
            </a:r>
          </a:p>
          <a:p>
            <a:pPr algn="ctr">
              <a:lnSpc>
                <a:spcPts val="2644"/>
              </a:lnSpc>
            </a:pPr>
            <a:r>
              <a:rPr lang="en-US" sz="2721" b="1" spc="-10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Chaitanya Narayan Patil (231102072)</a:t>
            </a:r>
          </a:p>
          <a:p>
            <a:pPr algn="ctr">
              <a:lnSpc>
                <a:spcPts val="2644"/>
              </a:lnSpc>
            </a:pP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Nikhil Kishor Patil (231102085)</a:t>
            </a:r>
          </a:p>
          <a:p>
            <a:pPr algn="ctr">
              <a:lnSpc>
                <a:spcPts val="2644"/>
              </a:lnSpc>
            </a:pP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S.Y.(E&amp;TC)/2024-2025</a:t>
            </a:r>
          </a:p>
          <a:p>
            <a:pPr algn="ctr">
              <a:lnSpc>
                <a:spcPts val="2644"/>
              </a:lnSpc>
            </a:pPr>
            <a:endParaRPr lang="en-US" sz="2721" b="1" spc="-13" dirty="0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2644"/>
              </a:lnSpc>
            </a:pP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Under The Guidance of</a:t>
            </a:r>
          </a:p>
          <a:p>
            <a:pPr algn="ctr">
              <a:lnSpc>
                <a:spcPts val="2644"/>
              </a:lnSpc>
            </a:pP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Prof. S.B </a:t>
            </a:r>
            <a:r>
              <a:rPr lang="en-US" sz="2721" b="1" spc="-13" dirty="0" err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Raghuwanshi</a:t>
            </a: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                                                           </a:t>
            </a:r>
          </a:p>
          <a:p>
            <a:pPr algn="ctr">
              <a:lnSpc>
                <a:spcPts val="2644"/>
              </a:lnSpc>
            </a:pPr>
            <a:r>
              <a:rPr lang="en-US" sz="2721" b="1" spc="-13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R. C. Patel Institute of Technology, </a:t>
            </a:r>
            <a:r>
              <a:rPr lang="en-US" sz="2721" b="1" spc="-13" dirty="0" err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Shirpur</a:t>
            </a:r>
            <a:endParaRPr lang="en-US" sz="2721" b="1" spc="-13" dirty="0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2441"/>
              </a:lnSpc>
            </a:pPr>
            <a:endParaRPr lang="en-US" sz="2721" b="1" spc="-13" dirty="0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2166"/>
              </a:lnSpc>
            </a:pPr>
            <a:endParaRPr lang="en-US" sz="2721" b="1" spc="-13" dirty="0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2166"/>
              </a:lnSpc>
            </a:pPr>
            <a:endParaRPr lang="en-US" sz="2721" b="1" spc="-13" dirty="0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l">
              <a:lnSpc>
                <a:spcPts val="2166"/>
              </a:lnSpc>
            </a:pPr>
            <a:endParaRPr lang="en-US" sz="2721" b="1" spc="-13" dirty="0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03820" y="9431470"/>
            <a:ext cx="698722" cy="685800"/>
            <a:chOff x="0" y="0"/>
            <a:chExt cx="931629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1672" cy="914400"/>
            </a:xfrm>
            <a:custGeom>
              <a:avLst/>
              <a:gdLst/>
              <a:ahLst/>
              <a:cxnLst/>
              <a:rect l="l" t="t" r="r" b="b"/>
              <a:pathLst>
                <a:path w="931672" h="914400">
                  <a:moveTo>
                    <a:pt x="0" y="0"/>
                  </a:moveTo>
                  <a:lnTo>
                    <a:pt x="931672" y="0"/>
                  </a:lnTo>
                  <a:lnTo>
                    <a:pt x="931672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7030A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693210" y="2939169"/>
            <a:ext cx="2861378" cy="2861378"/>
          </a:xfrm>
          <a:custGeom>
            <a:avLst/>
            <a:gdLst/>
            <a:ahLst/>
            <a:cxnLst/>
            <a:rect l="l" t="t" r="r" b="b"/>
            <a:pathLst>
              <a:path w="2861378" h="2861378">
                <a:moveTo>
                  <a:pt x="0" y="0"/>
                </a:moveTo>
                <a:lnTo>
                  <a:pt x="2861378" y="0"/>
                </a:lnTo>
                <a:lnTo>
                  <a:pt x="2861378" y="2861378"/>
                </a:lnTo>
                <a:lnTo>
                  <a:pt x="0" y="2861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154620" y="9391605"/>
            <a:ext cx="597122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0250" y="2666940"/>
            <a:ext cx="13332960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can sometimes flag legitimate activities as threats, leading to alert fatigue among security teams.40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354" y="626516"/>
            <a:ext cx="10492264" cy="75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4653" b="1">
                <a:solidFill>
                  <a:srgbClr val="7030A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Challenges of AI in Cybersecurity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3354" y="1938529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False Positives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3354" y="4417483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Adversarial Attacks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2555" y="5433457"/>
            <a:ext cx="12099053" cy="228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Hackers are developing techniques to deceive AI systems by feeding them manipulated data, tricking them into ignoring real threats.</a:t>
            </a:r>
          </a:p>
          <a:p>
            <a:pPr algn="l">
              <a:lnSpc>
                <a:spcPts val="4319"/>
              </a:lnSpc>
            </a:pPr>
            <a:endParaRPr lang="en-US" sz="39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03820" y="9431470"/>
            <a:ext cx="698722" cy="685800"/>
            <a:chOff x="0" y="0"/>
            <a:chExt cx="931629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1672" cy="914400"/>
            </a:xfrm>
            <a:custGeom>
              <a:avLst/>
              <a:gdLst/>
              <a:ahLst/>
              <a:cxnLst/>
              <a:rect l="l" t="t" r="r" b="b"/>
              <a:pathLst>
                <a:path w="931672" h="914400">
                  <a:moveTo>
                    <a:pt x="0" y="0"/>
                  </a:moveTo>
                  <a:lnTo>
                    <a:pt x="931672" y="0"/>
                  </a:lnTo>
                  <a:lnTo>
                    <a:pt x="931672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7030A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223620" y="217262"/>
            <a:ext cx="2570258" cy="2570258"/>
          </a:xfrm>
          <a:custGeom>
            <a:avLst/>
            <a:gdLst/>
            <a:ahLst/>
            <a:cxnLst/>
            <a:rect l="l" t="t" r="r" b="b"/>
            <a:pathLst>
              <a:path w="2570258" h="2570258">
                <a:moveTo>
                  <a:pt x="0" y="0"/>
                </a:moveTo>
                <a:lnTo>
                  <a:pt x="2570259" y="0"/>
                </a:lnTo>
                <a:lnTo>
                  <a:pt x="2570259" y="2570258"/>
                </a:lnTo>
                <a:lnTo>
                  <a:pt x="0" y="2570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154620" y="9391605"/>
            <a:ext cx="597122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5596" y="2739895"/>
            <a:ext cx="16606146" cy="228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is revolutionizing cybersecurity by enabling faster threat detection, real-time response, and better protection against advanced cyber threats. However, challenges such as false positives and adversarial attacks need to be addressed.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0952" y="626516"/>
            <a:ext cx="10492264" cy="75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4653" b="1">
                <a:solidFill>
                  <a:srgbClr val="7030A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11484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Summary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86880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Future of AI in Cybersecurity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188921"/>
            <a:ext cx="16036719" cy="228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With advancements in machine learning and AI, future cybersecurity systems will become more intelligent and adaptive, offering greater protection.</a:t>
            </a:r>
          </a:p>
          <a:p>
            <a:pPr algn="l">
              <a:lnSpc>
                <a:spcPts val="4319"/>
              </a:lnSpc>
            </a:pPr>
            <a:endParaRPr lang="en-US" sz="39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30200" y="3481388"/>
            <a:ext cx="4229100" cy="4229100"/>
          </a:xfrm>
          <a:custGeom>
            <a:avLst/>
            <a:gdLst/>
            <a:ahLst/>
            <a:cxnLst/>
            <a:rect l="l" t="t" r="r" b="b"/>
            <a:pathLst>
              <a:path w="4229100" h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99118" y="0"/>
            <a:ext cx="2405080" cy="1712111"/>
            <a:chOff x="0" y="0"/>
            <a:chExt cx="3206773" cy="22828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6750" cy="2282825"/>
            </a:xfrm>
            <a:custGeom>
              <a:avLst/>
              <a:gdLst/>
              <a:ahLst/>
              <a:cxnLst/>
              <a:rect l="l" t="t" r="r" b="b"/>
              <a:pathLst>
                <a:path w="3206750" h="2282825">
                  <a:moveTo>
                    <a:pt x="0" y="0"/>
                  </a:moveTo>
                  <a:lnTo>
                    <a:pt x="3206750" y="0"/>
                  </a:lnTo>
                  <a:lnTo>
                    <a:pt x="3206750" y="2282825"/>
                  </a:lnTo>
                  <a:lnTo>
                    <a:pt x="0" y="2282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237" b="-2023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2913518" y="9144000"/>
            <a:ext cx="1490601" cy="1143000"/>
            <a:chOff x="0" y="0"/>
            <a:chExt cx="1987468" cy="1524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7423" cy="1524000"/>
            </a:xfrm>
            <a:custGeom>
              <a:avLst/>
              <a:gdLst/>
              <a:ahLst/>
              <a:cxnLst/>
              <a:rect l="l" t="t" r="r" b="b"/>
              <a:pathLst>
                <a:path w="1987423" h="1524000">
                  <a:moveTo>
                    <a:pt x="0" y="0"/>
                  </a:moveTo>
                  <a:lnTo>
                    <a:pt x="1987423" y="0"/>
                  </a:lnTo>
                  <a:lnTo>
                    <a:pt x="1987423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5205" r="-2" b="-1520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831216"/>
            <a:ext cx="2743635" cy="5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4599" b="1">
                <a:solidFill>
                  <a:srgbClr val="7030A0"/>
                </a:solidFill>
                <a:latin typeface="Arimo Bold"/>
                <a:ea typeface="Arimo Bold"/>
                <a:cs typeface="Arimo Bold"/>
                <a:sym typeface="Arimo Bold"/>
              </a:rPr>
              <a:t>AGENDA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909939" y="9431470"/>
            <a:ext cx="698722" cy="663875"/>
            <a:chOff x="0" y="0"/>
            <a:chExt cx="931629" cy="8851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1672" cy="885190"/>
            </a:xfrm>
            <a:custGeom>
              <a:avLst/>
              <a:gdLst/>
              <a:ahLst/>
              <a:cxnLst/>
              <a:rect l="l" t="t" r="r" b="b"/>
              <a:pathLst>
                <a:path w="931672" h="885190">
                  <a:moveTo>
                    <a:pt x="0" y="0"/>
                  </a:moveTo>
                  <a:lnTo>
                    <a:pt x="931672" y="0"/>
                  </a:lnTo>
                  <a:lnTo>
                    <a:pt x="931672" y="885190"/>
                  </a:lnTo>
                  <a:lnTo>
                    <a:pt x="0" y="885190"/>
                  </a:lnTo>
                  <a:close/>
                </a:path>
              </a:pathLst>
            </a:custGeom>
            <a:solidFill>
              <a:srgbClr val="7030A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6960739" y="9380643"/>
            <a:ext cx="597122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248" y="2128990"/>
            <a:ext cx="8115300" cy="57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7"/>
              </a:lnSpc>
            </a:pPr>
            <a:r>
              <a:rPr lang="en-US" sz="355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1] INTRODUCTION TO CYBERSECURITY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4248" y="3805217"/>
            <a:ext cx="14855106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3] ROLE OF AI IN CYBERSECURITY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4248" y="4525273"/>
            <a:ext cx="6520961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4] AI-DRIVEN THREAT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4248" y="5313943"/>
            <a:ext cx="6968416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5] AUTOMATED INCIDENT RESPONSE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4248" y="6045463"/>
            <a:ext cx="8163601" cy="579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365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6] AI FOR MALWARE DETECTION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4248" y="7529513"/>
            <a:ext cx="7754166" cy="579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365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8] CHALLENGES OF AI IN CYBERSECURITY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4248" y="8261490"/>
            <a:ext cx="8880113" cy="579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365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9] 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4248" y="3045122"/>
            <a:ext cx="14855106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2] TYPES OF CYBER THREATS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4248" y="6797536"/>
            <a:ext cx="8163601" cy="579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365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7] AI IN FISHING DETECTION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03820" y="9431470"/>
            <a:ext cx="698722" cy="685800"/>
            <a:chOff x="0" y="0"/>
            <a:chExt cx="931629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1672" cy="914400"/>
            </a:xfrm>
            <a:custGeom>
              <a:avLst/>
              <a:gdLst/>
              <a:ahLst/>
              <a:cxnLst/>
              <a:rect l="l" t="t" r="r" b="b"/>
              <a:pathLst>
                <a:path w="931672" h="914400">
                  <a:moveTo>
                    <a:pt x="0" y="0"/>
                  </a:moveTo>
                  <a:lnTo>
                    <a:pt x="931672" y="0"/>
                  </a:lnTo>
                  <a:lnTo>
                    <a:pt x="931672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7030A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443135" y="674141"/>
            <a:ext cx="4359407" cy="3885321"/>
          </a:xfrm>
          <a:custGeom>
            <a:avLst/>
            <a:gdLst/>
            <a:ahLst/>
            <a:cxnLst/>
            <a:rect l="l" t="t" r="r" b="b"/>
            <a:pathLst>
              <a:path w="4359407" h="3885321">
                <a:moveTo>
                  <a:pt x="0" y="0"/>
                </a:moveTo>
                <a:lnTo>
                  <a:pt x="4359407" y="0"/>
                </a:lnTo>
                <a:lnTo>
                  <a:pt x="4359407" y="3885321"/>
                </a:lnTo>
                <a:lnTo>
                  <a:pt x="0" y="3885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5645" y="2980982"/>
            <a:ext cx="12557490" cy="282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Cybersecurity is the practice of protecting systems, networks, and data from digital attacks. It encompasses techniques like encryption, network monitoring, and incident response to prevent unauthorized access, misuse</a:t>
            </a:r>
          </a:p>
          <a:p>
            <a:pPr algn="l">
              <a:lnSpc>
                <a:spcPts val="4319"/>
              </a:lnSpc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or damage.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5645" y="626516"/>
            <a:ext cx="10492264" cy="75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4653" b="1">
                <a:solidFill>
                  <a:srgbClr val="7030A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Introduction to Cybersecurity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5645" y="2116741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What is Cybersecurity?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54620" y="9391605"/>
            <a:ext cx="597122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151" y="6261844"/>
            <a:ext cx="8963770" cy="98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Importance of Cybersecurity</a:t>
            </a:r>
          </a:p>
          <a:p>
            <a:pPr algn="l">
              <a:lnSpc>
                <a:spcPts val="3399"/>
              </a:lnSpc>
            </a:pPr>
            <a:endParaRPr lang="en-US" sz="399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768791" y="7201863"/>
            <a:ext cx="18221972" cy="282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199" lvl="2" indent="-575733" algn="l">
              <a:lnSpc>
                <a:spcPts val="4319"/>
              </a:lnSpc>
              <a:buFont typeface="Arial"/>
              <a:buChar char="⚬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As businesses and individuals rely more on digital platforms, cybersecurity helps in safeguarding sensitive data.</a:t>
            </a:r>
          </a:p>
          <a:p>
            <a:pPr marL="1727199" lvl="2" indent="-575733" algn="l">
              <a:lnSpc>
                <a:spcPts val="4319"/>
              </a:lnSpc>
              <a:buFont typeface="Arial"/>
              <a:buChar char="⚬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Cybersecurity prevents data breaches, financial losses, and reputational damage.</a:t>
            </a:r>
          </a:p>
          <a:p>
            <a:pPr algn="l">
              <a:lnSpc>
                <a:spcPts val="4319"/>
              </a:lnSpc>
            </a:pPr>
            <a:endParaRPr lang="en-US" sz="39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03820" y="9431470"/>
            <a:ext cx="698722" cy="685800"/>
            <a:chOff x="0" y="0"/>
            <a:chExt cx="931629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1672" cy="914400"/>
            </a:xfrm>
            <a:custGeom>
              <a:avLst/>
              <a:gdLst/>
              <a:ahLst/>
              <a:cxnLst/>
              <a:rect l="l" t="t" r="r" b="b"/>
              <a:pathLst>
                <a:path w="931672" h="914400">
                  <a:moveTo>
                    <a:pt x="0" y="0"/>
                  </a:moveTo>
                  <a:lnTo>
                    <a:pt x="931672" y="0"/>
                  </a:lnTo>
                  <a:lnTo>
                    <a:pt x="931672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7030A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11244" y="3121343"/>
            <a:ext cx="13659552" cy="515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70381" lvl="2" indent="-590127" algn="l">
              <a:lnSpc>
                <a:spcPts val="4428"/>
              </a:lnSpc>
              <a:buFont typeface="Arial"/>
              <a:buChar char="⚬"/>
            </a:pPr>
            <a:r>
              <a:rPr lang="en-US" sz="41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Malware: Malicious software designed to harm or exploit devices.</a:t>
            </a:r>
          </a:p>
          <a:p>
            <a:pPr marL="1770381" lvl="2" indent="-590127" algn="l">
              <a:lnSpc>
                <a:spcPts val="4428"/>
              </a:lnSpc>
              <a:buFont typeface="Arial"/>
              <a:buChar char="⚬"/>
            </a:pPr>
            <a:r>
              <a:rPr lang="en-US" sz="41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Phishing: Fraudulent attempts to obtain sensitive information through emails.</a:t>
            </a:r>
          </a:p>
          <a:p>
            <a:pPr marL="1770381" lvl="2" indent="-590127" algn="l">
              <a:lnSpc>
                <a:spcPts val="4428"/>
              </a:lnSpc>
              <a:buFont typeface="Arial"/>
              <a:buChar char="⚬"/>
            </a:pPr>
            <a:r>
              <a:rPr lang="en-US" sz="41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Ransomware: Encrypts data and demands a ransom for its release.</a:t>
            </a:r>
          </a:p>
          <a:p>
            <a:pPr marL="1770381" lvl="2" indent="-590127" algn="l">
              <a:lnSpc>
                <a:spcPts val="4428"/>
              </a:lnSpc>
              <a:buFont typeface="Arial"/>
              <a:buChar char="⚬"/>
            </a:pPr>
            <a:r>
              <a:rPr lang="en-US" sz="41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Denial of Service (DoS): Overloads systems, making them unavailable to users.</a:t>
            </a:r>
          </a:p>
          <a:p>
            <a:pPr algn="l">
              <a:lnSpc>
                <a:spcPts val="4428"/>
              </a:lnSpc>
            </a:pPr>
            <a:endParaRPr lang="en-US" sz="41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464434" y="3159443"/>
            <a:ext cx="3508802" cy="4114800"/>
          </a:xfrm>
          <a:custGeom>
            <a:avLst/>
            <a:gdLst/>
            <a:ahLst/>
            <a:cxnLst/>
            <a:rect l="l" t="t" r="r" b="b"/>
            <a:pathLst>
              <a:path w="3508802" h="4114800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5645" y="626516"/>
            <a:ext cx="10492264" cy="75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4653" b="1">
                <a:solidFill>
                  <a:srgbClr val="7030A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Types of Cyber Threats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2473" y="2093910"/>
            <a:ext cx="8963770" cy="59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3"/>
              </a:lnSpc>
            </a:pPr>
            <a:r>
              <a:rPr lang="en-US" sz="4298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Common Cyber Threats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54620" y="9391605"/>
            <a:ext cx="597122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03820" y="9431470"/>
            <a:ext cx="698722" cy="685800"/>
            <a:chOff x="0" y="0"/>
            <a:chExt cx="931629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1672" cy="914400"/>
            </a:xfrm>
            <a:custGeom>
              <a:avLst/>
              <a:gdLst/>
              <a:ahLst/>
              <a:cxnLst/>
              <a:rect l="l" t="t" r="r" b="b"/>
              <a:pathLst>
                <a:path w="931672" h="914400">
                  <a:moveTo>
                    <a:pt x="0" y="0"/>
                  </a:moveTo>
                  <a:lnTo>
                    <a:pt x="931672" y="0"/>
                  </a:lnTo>
                  <a:lnTo>
                    <a:pt x="931672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7030A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734315" y="7991"/>
            <a:ext cx="3718866" cy="2750535"/>
          </a:xfrm>
          <a:custGeom>
            <a:avLst/>
            <a:gdLst/>
            <a:ahLst/>
            <a:cxnLst/>
            <a:rect l="l" t="t" r="r" b="b"/>
            <a:pathLst>
              <a:path w="3718866" h="2750535">
                <a:moveTo>
                  <a:pt x="0" y="0"/>
                </a:moveTo>
                <a:lnTo>
                  <a:pt x="3718866" y="0"/>
                </a:lnTo>
                <a:lnTo>
                  <a:pt x="3718866" y="2750535"/>
                </a:lnTo>
                <a:lnTo>
                  <a:pt x="0" y="275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4158" y="2831658"/>
            <a:ext cx="16773842" cy="112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4"/>
              </a:lnSpc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is transforming cybersecurity by automating threat detection and response processes, enabling faster and more efficient security practices.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0952" y="626516"/>
            <a:ext cx="10492264" cy="75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4653" b="1">
                <a:solidFill>
                  <a:srgbClr val="7030A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Role of AI in Cybersecurity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934715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AI's Impact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54620" y="9391605"/>
            <a:ext cx="597122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384995"/>
            <a:ext cx="8963770" cy="98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Advantages:</a:t>
            </a:r>
          </a:p>
          <a:p>
            <a:pPr algn="l">
              <a:lnSpc>
                <a:spcPts val="3399"/>
              </a:lnSpc>
            </a:pPr>
            <a:endParaRPr lang="en-US" sz="399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8492" y="5105400"/>
            <a:ext cx="17523250" cy="2667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40841" lvl="2" indent="-546947" algn="l">
              <a:lnSpc>
                <a:spcPts val="4104"/>
              </a:lnSpc>
              <a:buFont typeface="Arial"/>
              <a:buChar char="⚬"/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Predictive Analysis: AI can predict potential threats based on past attack patterns.</a:t>
            </a:r>
          </a:p>
          <a:p>
            <a:pPr marL="1640841" lvl="2" indent="-546947" algn="l">
              <a:lnSpc>
                <a:spcPts val="4104"/>
              </a:lnSpc>
              <a:buFont typeface="Arial"/>
              <a:buChar char="⚬"/>
            </a:pPr>
            <a:r>
              <a:rPr lang="en-US" sz="3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Real-time Monitoring: AI-driven systems can analyze network traffic in real time and detect anomalies faster than human analysts.</a:t>
            </a:r>
          </a:p>
          <a:p>
            <a:pPr algn="l">
              <a:lnSpc>
                <a:spcPts val="4104"/>
              </a:lnSpc>
            </a:pPr>
            <a:endParaRPr lang="en-US" sz="38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38651"/>
            <a:ext cx="16450147" cy="281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414" lvl="1" indent="-431707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Anomaly Detection: AI learns normal behavior in networks and flags deviations that could signal a cyberattack.</a:t>
            </a:r>
          </a:p>
          <a:p>
            <a:pPr marL="863414" lvl="1" indent="-431707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Behavioral Analytics: AI tools study user behaviors and spot suspicious activities like unusual login attempts.</a:t>
            </a:r>
          </a:p>
          <a:p>
            <a:pPr algn="l">
              <a:lnSpc>
                <a:spcPts val="4319"/>
              </a:lnSpc>
            </a:pPr>
            <a:endParaRPr lang="en-US" sz="39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10952" y="626516"/>
            <a:ext cx="10492264" cy="75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4653" b="1">
                <a:solidFill>
                  <a:srgbClr val="7030A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AI-Driven Threat Detection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34715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How AI Detects Threats: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103820" y="9431470"/>
            <a:ext cx="698722" cy="685800"/>
            <a:chOff x="0" y="0"/>
            <a:chExt cx="931629" cy="914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1672" cy="914400"/>
            </a:xfrm>
            <a:custGeom>
              <a:avLst/>
              <a:gdLst/>
              <a:ahLst/>
              <a:cxnLst/>
              <a:rect l="l" t="t" r="r" b="b"/>
              <a:pathLst>
                <a:path w="931672" h="914400">
                  <a:moveTo>
                    <a:pt x="0" y="0"/>
                  </a:moveTo>
                  <a:lnTo>
                    <a:pt x="931672" y="0"/>
                  </a:lnTo>
                  <a:lnTo>
                    <a:pt x="931672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7030A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154620" y="9391605"/>
            <a:ext cx="597122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94155"/>
            <a:ext cx="8963770" cy="98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Example Tool: Darktrace</a:t>
            </a:r>
          </a:p>
          <a:p>
            <a:pPr algn="l">
              <a:lnSpc>
                <a:spcPts val="3399"/>
              </a:lnSpc>
            </a:pPr>
            <a:endParaRPr lang="en-US" sz="399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4750" y="6607551"/>
            <a:ext cx="17523250" cy="224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4"/>
              </a:lnSpc>
            </a:pPr>
            <a:endParaRPr/>
          </a:p>
          <a:p>
            <a:pPr marL="863599" lvl="1" indent="-431800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Darktrace uses unsupervised machine learning to detect threats autonomously.</a:t>
            </a:r>
          </a:p>
          <a:p>
            <a:pPr marL="863599" lvl="1" indent="-431800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identifies network intrusions by comparing current behavior to established norms.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03820" y="9431470"/>
            <a:ext cx="698722" cy="685800"/>
            <a:chOff x="0" y="0"/>
            <a:chExt cx="931629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1672" cy="914400"/>
            </a:xfrm>
            <a:custGeom>
              <a:avLst/>
              <a:gdLst/>
              <a:ahLst/>
              <a:cxnLst/>
              <a:rect l="l" t="t" r="r" b="b"/>
              <a:pathLst>
                <a:path w="931672" h="914400">
                  <a:moveTo>
                    <a:pt x="0" y="0"/>
                  </a:moveTo>
                  <a:lnTo>
                    <a:pt x="931672" y="0"/>
                  </a:lnTo>
                  <a:lnTo>
                    <a:pt x="931672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7030A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189256" y="14399"/>
            <a:ext cx="3027475" cy="2427485"/>
          </a:xfrm>
          <a:custGeom>
            <a:avLst/>
            <a:gdLst/>
            <a:ahLst/>
            <a:cxnLst/>
            <a:rect l="l" t="t" r="r" b="b"/>
            <a:pathLst>
              <a:path w="3027475" h="2427485">
                <a:moveTo>
                  <a:pt x="0" y="0"/>
                </a:moveTo>
                <a:lnTo>
                  <a:pt x="3027475" y="0"/>
                </a:lnTo>
                <a:lnTo>
                  <a:pt x="3027475" y="2427485"/>
                </a:lnTo>
                <a:lnTo>
                  <a:pt x="0" y="242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4158" y="2739895"/>
            <a:ext cx="16773842" cy="119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tools can act automatically when they detect a threat, mitigating attacks faster than human responders.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0952" y="626516"/>
            <a:ext cx="10492264" cy="75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4653" b="1">
                <a:solidFill>
                  <a:srgbClr val="7030A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Automated Incident Response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11484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What is Automated Incident Response?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54620" y="9391605"/>
            <a:ext cx="597122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584725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105400"/>
            <a:ext cx="16230600" cy="280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8"/>
              </a:lnSpc>
            </a:pPr>
            <a:endParaRPr/>
          </a:p>
          <a:p>
            <a:pPr marL="864097" lvl="1" indent="-432048" algn="l">
              <a:lnSpc>
                <a:spcPts val="4322"/>
              </a:lnSpc>
              <a:buFont typeface="Arial"/>
              <a:buChar char="•"/>
            </a:pPr>
            <a:r>
              <a:rPr lang="en-US" sz="40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SOAR (Security Orchestration, Automation, and Response): Integrates data from multiple sources to automatically respond to threats.</a:t>
            </a:r>
          </a:p>
          <a:p>
            <a:pPr marL="864097" lvl="1" indent="-432048" algn="l">
              <a:lnSpc>
                <a:spcPts val="4322"/>
              </a:lnSpc>
              <a:buFont typeface="Arial"/>
              <a:buChar char="•"/>
            </a:pPr>
            <a:r>
              <a:rPr lang="en-US" sz="40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Example Tool: Cortex XSOAR by Palo Alto Networks. It automates threat detection and response, coordinating across security platforms.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752" y="2865202"/>
            <a:ext cx="17040790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uses deep learning to recognize patterns in malware and can identify even previously unseen variants of malware by analyzing behaviors.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0952" y="626516"/>
            <a:ext cx="10492264" cy="75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4653" b="1">
                <a:solidFill>
                  <a:srgbClr val="7030A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 for Malware Detection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011484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AI-based Malware Detection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103820" y="9431470"/>
            <a:ext cx="698722" cy="685800"/>
            <a:chOff x="0" y="0"/>
            <a:chExt cx="931629" cy="914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1672" cy="914400"/>
            </a:xfrm>
            <a:custGeom>
              <a:avLst/>
              <a:gdLst/>
              <a:ahLst/>
              <a:cxnLst/>
              <a:rect l="l" t="t" r="r" b="b"/>
              <a:pathLst>
                <a:path w="931672" h="914400">
                  <a:moveTo>
                    <a:pt x="0" y="0"/>
                  </a:moveTo>
                  <a:lnTo>
                    <a:pt x="931672" y="0"/>
                  </a:lnTo>
                  <a:lnTo>
                    <a:pt x="931672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7030A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7154620" y="9391605"/>
            <a:ext cx="597122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952" y="4449831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Example Tool: Cylance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0139" y="5095875"/>
            <a:ext cx="16424481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Cylance uses AI to predict and prevent malware attacks before they occur, without needing traditional signature-based methods.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03820" y="9431470"/>
            <a:ext cx="698722" cy="685800"/>
            <a:chOff x="0" y="0"/>
            <a:chExt cx="931629" cy="91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1672" cy="914400"/>
            </a:xfrm>
            <a:custGeom>
              <a:avLst/>
              <a:gdLst/>
              <a:ahLst/>
              <a:cxnLst/>
              <a:rect l="l" t="t" r="r" b="b"/>
              <a:pathLst>
                <a:path w="931672" h="914400">
                  <a:moveTo>
                    <a:pt x="0" y="0"/>
                  </a:moveTo>
                  <a:lnTo>
                    <a:pt x="931672" y="0"/>
                  </a:lnTo>
                  <a:lnTo>
                    <a:pt x="931672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7030A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7154620" y="9391605"/>
            <a:ext cx="597122" cy="48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5596" y="2739895"/>
            <a:ext cx="16773842" cy="335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414" lvl="1" indent="-431707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Natural Language Processing (NLP): AI can analyze the text of emails and messages to detect phishing attempts by identifying suspicious language patterns.</a:t>
            </a:r>
          </a:p>
          <a:p>
            <a:pPr marL="863414" lvl="1" indent="-431707" algn="l">
              <a:lnSpc>
                <a:spcPts val="4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Image Recognition: AI can detect fake websites and fraudulent logos used in phishing scams.</a:t>
            </a:r>
          </a:p>
          <a:p>
            <a:pPr algn="l">
              <a:lnSpc>
                <a:spcPts val="4319"/>
              </a:lnSpc>
            </a:pPr>
            <a:endParaRPr lang="en-US" sz="39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0952" y="626516"/>
            <a:ext cx="10492264" cy="75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4653" b="1">
                <a:solidFill>
                  <a:srgbClr val="7030A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 in Phishing Detection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11484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 Against Phishing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143917"/>
            <a:ext cx="8963770" cy="5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3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Example Tool: GreatHorn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6462" y="6874141"/>
            <a:ext cx="16036719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GreatHorn uses machine learning to scan and block phishing emails in real time.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710</Words>
  <Application>Microsoft Office PowerPoint</Application>
  <PresentationFormat>Custom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 (MS)</vt:lpstr>
      <vt:lpstr>Arial</vt:lpstr>
      <vt:lpstr>Arimo Bold</vt:lpstr>
      <vt:lpstr>Century Gothic Paneuropean Bold</vt:lpstr>
      <vt:lpstr>Calibri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Nilesh open elective.pptx</dc:title>
  <dc:creator>Admin</dc:creator>
  <cp:lastModifiedBy>nikhil patil</cp:lastModifiedBy>
  <cp:revision>2</cp:revision>
  <dcterms:created xsi:type="dcterms:W3CDTF">2006-08-16T00:00:00Z</dcterms:created>
  <dcterms:modified xsi:type="dcterms:W3CDTF">2024-10-23T16:40:34Z</dcterms:modified>
  <dc:identifier>DAGUZSGWfjI</dc:identifier>
</cp:coreProperties>
</file>